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2" r:id="rId3"/>
    <p:sldId id="265" r:id="rId4"/>
    <p:sldId id="263" r:id="rId5"/>
    <p:sldId id="283" r:id="rId6"/>
    <p:sldId id="267" r:id="rId7"/>
    <p:sldId id="286" r:id="rId8"/>
    <p:sldId id="282" r:id="rId9"/>
    <p:sldId id="271" r:id="rId10"/>
    <p:sldId id="284" r:id="rId11"/>
    <p:sldId id="285" r:id="rId12"/>
    <p:sldId id="273" r:id="rId13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1362" autoAdjust="0"/>
  </p:normalViewPr>
  <p:slideViewPr>
    <p:cSldViewPr>
      <p:cViewPr>
        <p:scale>
          <a:sx n="110" d="100"/>
          <a:sy n="110" d="100"/>
        </p:scale>
        <p:origin x="-210" y="21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45657-384A-47A3-8DBA-9A675AFB329A}" type="datetimeFigureOut">
              <a:rPr lang="en-AU" smtClean="0"/>
              <a:pPr/>
              <a:t>15/04/2013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2F937-3557-40C5-A32C-347C1247160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625528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D3BFC-9C26-43C7-B0C4-B47F79C28168}" type="datetimeFigureOut">
              <a:rPr lang="en-AU" smtClean="0"/>
              <a:pPr/>
              <a:t>15/04/2013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9485B-61E4-4FE0-8CFA-D16AB0A3FB65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7259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="" xmlns:p14="http://schemas.microsoft.com/office/powerpoint/2010/main" val="247700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11</a:t>
            </a:fld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12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718269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551743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Please do a better picture.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Picture of person &amp; ““New server or cloud? Which brand?” text bubble to drop in first.  Then after next 2 bubbles to drop in.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711043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9</a:t>
            </a:fld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9485B-61E4-4FE0-8CFA-D16AB0A3FB65}" type="slidenum">
              <a:rPr lang="en-AU" smtClean="0"/>
              <a:pPr/>
              <a:t>10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457200" y="6278448"/>
            <a:ext cx="2895600" cy="30175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http://www.triplebackup.com/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0231" y="6458581"/>
            <a:ext cx="3810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881663"/>
            <a:ext cx="1490332" cy="411633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wilson@triplebackup.co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angel.co/triplebacku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gif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72044" y="4557684"/>
            <a:ext cx="51964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Eliminate Business Downtime </a:t>
            </a:r>
          </a:p>
          <a:p>
            <a:pPr algn="ctr"/>
            <a:r>
              <a:rPr lang="en-US" sz="3200" dirty="0" smtClean="0"/>
              <a:t>Simply &amp; Affordably</a:t>
            </a:r>
            <a:endParaRPr lang="en-AU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376" y="2590800"/>
            <a:ext cx="5793582" cy="1600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70720" y="6290140"/>
            <a:ext cx="305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Advance Innovation Program 2013</a:t>
            </a:r>
            <a:endParaRPr lang="en-AU" sz="1600" dirty="0"/>
          </a:p>
        </p:txBody>
      </p:sp>
    </p:spTree>
    <p:extLst>
      <p:ext uri="{BB962C8B-B14F-4D97-AF65-F5344CB8AC3E}">
        <p14:creationId xmlns="" xmlns:p14="http://schemas.microsoft.com/office/powerpoint/2010/main" val="103079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 &amp; Milestones</a:t>
            </a:r>
            <a:endParaRPr lang="en-AU" dirty="0"/>
          </a:p>
        </p:txBody>
      </p:sp>
      <p:grpSp>
        <p:nvGrpSpPr>
          <p:cNvPr id="3" name="Group 17"/>
          <p:cNvGrpSpPr/>
          <p:nvPr/>
        </p:nvGrpSpPr>
        <p:grpSpPr>
          <a:xfrm>
            <a:off x="539552" y="1268761"/>
            <a:ext cx="7936008" cy="4752528"/>
            <a:chOff x="752718" y="1512447"/>
            <a:chExt cx="7502154" cy="4680170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4" name="Freeform 13"/>
            <p:cNvSpPr/>
            <p:nvPr/>
          </p:nvSpPr>
          <p:spPr>
            <a:xfrm>
              <a:off x="752718" y="2285358"/>
              <a:ext cx="6693416" cy="3907259"/>
            </a:xfrm>
            <a:custGeom>
              <a:avLst/>
              <a:gdLst>
                <a:gd name="connsiteX0" fmla="*/ 7371 w 6502726"/>
                <a:gd name="connsiteY0" fmla="*/ 4268736 h 4273582"/>
                <a:gd name="connsiteX1" fmla="*/ 4404442 w 6502726"/>
                <a:gd name="connsiteY1" fmla="*/ 2471741 h 4273582"/>
                <a:gd name="connsiteX2" fmla="*/ 6447927 w 6502726"/>
                <a:gd name="connsiteY2" fmla="*/ 722454 h 4273582"/>
                <a:gd name="connsiteX3" fmla="*/ 5700505 w 6502726"/>
                <a:gd name="connsiteY3" fmla="*/ 46593 h 4273582"/>
                <a:gd name="connsiteX4" fmla="*/ 3418480 w 6502726"/>
                <a:gd name="connsiteY4" fmla="*/ 1907198 h 4273582"/>
                <a:gd name="connsiteX5" fmla="*/ 7371 w 6502726"/>
                <a:gd name="connsiteY5" fmla="*/ 4268736 h 4273582"/>
                <a:gd name="connsiteX0" fmla="*/ 6179 w 6506773"/>
                <a:gd name="connsiteY0" fmla="*/ 4271611 h 4283059"/>
                <a:gd name="connsiteX1" fmla="*/ 4315785 w 6506773"/>
                <a:gd name="connsiteY1" fmla="*/ 2721107 h 4283059"/>
                <a:gd name="connsiteX2" fmla="*/ 6446735 w 6506773"/>
                <a:gd name="connsiteY2" fmla="*/ 725329 h 4283059"/>
                <a:gd name="connsiteX3" fmla="*/ 5699313 w 6506773"/>
                <a:gd name="connsiteY3" fmla="*/ 49468 h 4283059"/>
                <a:gd name="connsiteX4" fmla="*/ 3417288 w 6506773"/>
                <a:gd name="connsiteY4" fmla="*/ 1910073 h 4283059"/>
                <a:gd name="connsiteX5" fmla="*/ 6179 w 6506773"/>
                <a:gd name="connsiteY5" fmla="*/ 4271611 h 4283059"/>
                <a:gd name="connsiteX0" fmla="*/ 4019 w 6504613"/>
                <a:gd name="connsiteY0" fmla="*/ 4271611 h 4278632"/>
                <a:gd name="connsiteX1" fmla="*/ 4313625 w 6504613"/>
                <a:gd name="connsiteY1" fmla="*/ 2721107 h 4278632"/>
                <a:gd name="connsiteX2" fmla="*/ 6444575 w 6504613"/>
                <a:gd name="connsiteY2" fmla="*/ 725329 h 4278632"/>
                <a:gd name="connsiteX3" fmla="*/ 5697153 w 6504613"/>
                <a:gd name="connsiteY3" fmla="*/ 49468 h 4278632"/>
                <a:gd name="connsiteX4" fmla="*/ 3574154 w 6504613"/>
                <a:gd name="connsiteY4" fmla="*/ 2100904 h 4278632"/>
                <a:gd name="connsiteX5" fmla="*/ 4019 w 6504613"/>
                <a:gd name="connsiteY5" fmla="*/ 4271611 h 4278632"/>
                <a:gd name="connsiteX0" fmla="*/ 4178 w 6504772"/>
                <a:gd name="connsiteY0" fmla="*/ 4271611 h 4279655"/>
                <a:gd name="connsiteX1" fmla="*/ 4313784 w 6504772"/>
                <a:gd name="connsiteY1" fmla="*/ 2721107 h 4279655"/>
                <a:gd name="connsiteX2" fmla="*/ 6444734 w 6504772"/>
                <a:gd name="connsiteY2" fmla="*/ 725329 h 4279655"/>
                <a:gd name="connsiteX3" fmla="*/ 5697312 w 6504772"/>
                <a:gd name="connsiteY3" fmla="*/ 49468 h 4279655"/>
                <a:gd name="connsiteX4" fmla="*/ 3574313 w 6504772"/>
                <a:gd name="connsiteY4" fmla="*/ 2100904 h 4279655"/>
                <a:gd name="connsiteX5" fmla="*/ 4178 w 6504772"/>
                <a:gd name="connsiteY5" fmla="*/ 4271611 h 4279655"/>
                <a:gd name="connsiteX0" fmla="*/ 4177 w 6497501"/>
                <a:gd name="connsiteY0" fmla="*/ 4272245 h 4280298"/>
                <a:gd name="connsiteX1" fmla="*/ 4313783 w 6497501"/>
                <a:gd name="connsiteY1" fmla="*/ 2721741 h 4280298"/>
                <a:gd name="connsiteX2" fmla="*/ 6436782 w 6497501"/>
                <a:gd name="connsiteY2" fmla="*/ 718011 h 4280298"/>
                <a:gd name="connsiteX3" fmla="*/ 5697311 w 6497501"/>
                <a:gd name="connsiteY3" fmla="*/ 50102 h 4280298"/>
                <a:gd name="connsiteX4" fmla="*/ 3574312 w 6497501"/>
                <a:gd name="connsiteY4" fmla="*/ 2101538 h 4280298"/>
                <a:gd name="connsiteX5" fmla="*/ 4177 w 6497501"/>
                <a:gd name="connsiteY5" fmla="*/ 4272245 h 4280298"/>
                <a:gd name="connsiteX0" fmla="*/ 4177 w 6459289"/>
                <a:gd name="connsiteY0" fmla="*/ 4258974 h 4267027"/>
                <a:gd name="connsiteX1" fmla="*/ 4313783 w 6459289"/>
                <a:gd name="connsiteY1" fmla="*/ 2708470 h 4267027"/>
                <a:gd name="connsiteX2" fmla="*/ 6436782 w 6459289"/>
                <a:gd name="connsiteY2" fmla="*/ 704740 h 4267027"/>
                <a:gd name="connsiteX3" fmla="*/ 5697311 w 6459289"/>
                <a:gd name="connsiteY3" fmla="*/ 36831 h 4267027"/>
                <a:gd name="connsiteX4" fmla="*/ 3574312 w 6459289"/>
                <a:gd name="connsiteY4" fmla="*/ 2088267 h 4267027"/>
                <a:gd name="connsiteX5" fmla="*/ 4177 w 6459289"/>
                <a:gd name="connsiteY5" fmla="*/ 4258974 h 4267027"/>
                <a:gd name="connsiteX0" fmla="*/ 4177 w 6459289"/>
                <a:gd name="connsiteY0" fmla="*/ 4222143 h 4230196"/>
                <a:gd name="connsiteX1" fmla="*/ 4313783 w 6459289"/>
                <a:gd name="connsiteY1" fmla="*/ 2671639 h 4230196"/>
                <a:gd name="connsiteX2" fmla="*/ 6436782 w 6459289"/>
                <a:gd name="connsiteY2" fmla="*/ 667909 h 4230196"/>
                <a:gd name="connsiteX3" fmla="*/ 5697311 w 6459289"/>
                <a:gd name="connsiteY3" fmla="*/ 0 h 4230196"/>
                <a:gd name="connsiteX4" fmla="*/ 3574312 w 6459289"/>
                <a:gd name="connsiteY4" fmla="*/ 2051436 h 4230196"/>
                <a:gd name="connsiteX5" fmla="*/ 4177 w 6459289"/>
                <a:gd name="connsiteY5" fmla="*/ 4222143 h 4230196"/>
                <a:gd name="connsiteX0" fmla="*/ 4177 w 6459289"/>
                <a:gd name="connsiteY0" fmla="*/ 4222143 h 4230196"/>
                <a:gd name="connsiteX1" fmla="*/ 4313783 w 6459289"/>
                <a:gd name="connsiteY1" fmla="*/ 2671639 h 4230196"/>
                <a:gd name="connsiteX2" fmla="*/ 6436782 w 6459289"/>
                <a:gd name="connsiteY2" fmla="*/ 667909 h 4230196"/>
                <a:gd name="connsiteX3" fmla="*/ 5697311 w 6459289"/>
                <a:gd name="connsiteY3" fmla="*/ 0 h 4230196"/>
                <a:gd name="connsiteX4" fmla="*/ 3574312 w 6459289"/>
                <a:gd name="connsiteY4" fmla="*/ 2051436 h 4230196"/>
                <a:gd name="connsiteX5" fmla="*/ 4177 w 6459289"/>
                <a:gd name="connsiteY5" fmla="*/ 4222143 h 4230196"/>
                <a:gd name="connsiteX0" fmla="*/ 4177 w 6459289"/>
                <a:gd name="connsiteY0" fmla="*/ 4222143 h 4230196"/>
                <a:gd name="connsiteX1" fmla="*/ 4313783 w 6459289"/>
                <a:gd name="connsiteY1" fmla="*/ 2671639 h 4230196"/>
                <a:gd name="connsiteX2" fmla="*/ 6436782 w 6459289"/>
                <a:gd name="connsiteY2" fmla="*/ 667909 h 4230196"/>
                <a:gd name="connsiteX3" fmla="*/ 5697311 w 6459289"/>
                <a:gd name="connsiteY3" fmla="*/ 0 h 4230196"/>
                <a:gd name="connsiteX4" fmla="*/ 3574312 w 6459289"/>
                <a:gd name="connsiteY4" fmla="*/ 2051436 h 4230196"/>
                <a:gd name="connsiteX5" fmla="*/ 4177 w 6459289"/>
                <a:gd name="connsiteY5" fmla="*/ 4222143 h 4230196"/>
                <a:gd name="connsiteX0" fmla="*/ 4177 w 6505246"/>
                <a:gd name="connsiteY0" fmla="*/ 4222143 h 4230196"/>
                <a:gd name="connsiteX1" fmla="*/ 4313783 w 6505246"/>
                <a:gd name="connsiteY1" fmla="*/ 2671639 h 4230196"/>
                <a:gd name="connsiteX2" fmla="*/ 6436782 w 6505246"/>
                <a:gd name="connsiteY2" fmla="*/ 667909 h 4230196"/>
                <a:gd name="connsiteX3" fmla="*/ 5697311 w 6505246"/>
                <a:gd name="connsiteY3" fmla="*/ 0 h 4230196"/>
                <a:gd name="connsiteX4" fmla="*/ 3574312 w 6505246"/>
                <a:gd name="connsiteY4" fmla="*/ 2051436 h 4230196"/>
                <a:gd name="connsiteX5" fmla="*/ 4177 w 6505246"/>
                <a:gd name="connsiteY5" fmla="*/ 4222143 h 4230196"/>
                <a:gd name="connsiteX0" fmla="*/ 4177 w 6450947"/>
                <a:gd name="connsiteY0" fmla="*/ 4222143 h 4230196"/>
                <a:gd name="connsiteX1" fmla="*/ 4313783 w 6450947"/>
                <a:gd name="connsiteY1" fmla="*/ 2671639 h 4230196"/>
                <a:gd name="connsiteX2" fmla="*/ 6436782 w 6450947"/>
                <a:gd name="connsiteY2" fmla="*/ 667909 h 4230196"/>
                <a:gd name="connsiteX3" fmla="*/ 5697311 w 6450947"/>
                <a:gd name="connsiteY3" fmla="*/ 0 h 4230196"/>
                <a:gd name="connsiteX4" fmla="*/ 3574312 w 6450947"/>
                <a:gd name="connsiteY4" fmla="*/ 2051436 h 4230196"/>
                <a:gd name="connsiteX5" fmla="*/ 4177 w 6450947"/>
                <a:gd name="connsiteY5" fmla="*/ 4222143 h 4230196"/>
                <a:gd name="connsiteX0" fmla="*/ 3005 w 6498806"/>
                <a:gd name="connsiteY0" fmla="*/ 4222143 h 4226415"/>
                <a:gd name="connsiteX1" fmla="*/ 4209244 w 6498806"/>
                <a:gd name="connsiteY1" fmla="*/ 2552369 h 4226415"/>
                <a:gd name="connsiteX2" fmla="*/ 6435610 w 6498806"/>
                <a:gd name="connsiteY2" fmla="*/ 667909 h 4226415"/>
                <a:gd name="connsiteX3" fmla="*/ 5696139 w 6498806"/>
                <a:gd name="connsiteY3" fmla="*/ 0 h 4226415"/>
                <a:gd name="connsiteX4" fmla="*/ 3573140 w 6498806"/>
                <a:gd name="connsiteY4" fmla="*/ 2051436 h 4226415"/>
                <a:gd name="connsiteX5" fmla="*/ 3005 w 6498806"/>
                <a:gd name="connsiteY5" fmla="*/ 4222143 h 4226415"/>
                <a:gd name="connsiteX0" fmla="*/ 1251 w 6497052"/>
                <a:gd name="connsiteY0" fmla="*/ 4222143 h 4224211"/>
                <a:gd name="connsiteX1" fmla="*/ 4207490 w 6497052"/>
                <a:gd name="connsiteY1" fmla="*/ 2552369 h 4224211"/>
                <a:gd name="connsiteX2" fmla="*/ 6433856 w 6497052"/>
                <a:gd name="connsiteY2" fmla="*/ 667909 h 4224211"/>
                <a:gd name="connsiteX3" fmla="*/ 5694385 w 6497052"/>
                <a:gd name="connsiteY3" fmla="*/ 0 h 4224211"/>
                <a:gd name="connsiteX4" fmla="*/ 3786071 w 6497052"/>
                <a:gd name="connsiteY4" fmla="*/ 2210462 h 4224211"/>
                <a:gd name="connsiteX5" fmla="*/ 1251 w 6497052"/>
                <a:gd name="connsiteY5" fmla="*/ 4222143 h 4224211"/>
                <a:gd name="connsiteX0" fmla="*/ 2657 w 6486783"/>
                <a:gd name="connsiteY0" fmla="*/ 4222143 h 4228644"/>
                <a:gd name="connsiteX1" fmla="*/ 4407679 w 6486783"/>
                <a:gd name="connsiteY1" fmla="*/ 2775005 h 4228644"/>
                <a:gd name="connsiteX2" fmla="*/ 6435262 w 6486783"/>
                <a:gd name="connsiteY2" fmla="*/ 667909 h 4228644"/>
                <a:gd name="connsiteX3" fmla="*/ 5695791 w 6486783"/>
                <a:gd name="connsiteY3" fmla="*/ 0 h 4228644"/>
                <a:gd name="connsiteX4" fmla="*/ 3787477 w 6486783"/>
                <a:gd name="connsiteY4" fmla="*/ 2210462 h 4228644"/>
                <a:gd name="connsiteX5" fmla="*/ 2657 w 6486783"/>
                <a:gd name="connsiteY5" fmla="*/ 4222143 h 4228644"/>
                <a:gd name="connsiteX0" fmla="*/ 2657 w 6486783"/>
                <a:gd name="connsiteY0" fmla="*/ 4222143 h 4228644"/>
                <a:gd name="connsiteX1" fmla="*/ 4407679 w 6486783"/>
                <a:gd name="connsiteY1" fmla="*/ 2775005 h 4228644"/>
                <a:gd name="connsiteX2" fmla="*/ 6435262 w 6486783"/>
                <a:gd name="connsiteY2" fmla="*/ 667909 h 4228644"/>
                <a:gd name="connsiteX3" fmla="*/ 5695791 w 6486783"/>
                <a:gd name="connsiteY3" fmla="*/ 0 h 4228644"/>
                <a:gd name="connsiteX4" fmla="*/ 3787477 w 6486783"/>
                <a:gd name="connsiteY4" fmla="*/ 2210462 h 4228644"/>
                <a:gd name="connsiteX5" fmla="*/ 2657 w 6486783"/>
                <a:gd name="connsiteY5" fmla="*/ 4222143 h 4228644"/>
                <a:gd name="connsiteX0" fmla="*/ 2657 w 6486783"/>
                <a:gd name="connsiteY0" fmla="*/ 4222143 h 4228644"/>
                <a:gd name="connsiteX1" fmla="*/ 4407679 w 6486783"/>
                <a:gd name="connsiteY1" fmla="*/ 2775005 h 4228644"/>
                <a:gd name="connsiteX2" fmla="*/ 6435262 w 6486783"/>
                <a:gd name="connsiteY2" fmla="*/ 667909 h 4228644"/>
                <a:gd name="connsiteX3" fmla="*/ 5695791 w 6486783"/>
                <a:gd name="connsiteY3" fmla="*/ 0 h 4228644"/>
                <a:gd name="connsiteX4" fmla="*/ 3787477 w 6486783"/>
                <a:gd name="connsiteY4" fmla="*/ 2210462 h 4228644"/>
                <a:gd name="connsiteX5" fmla="*/ 2657 w 6486783"/>
                <a:gd name="connsiteY5" fmla="*/ 4222143 h 4228644"/>
                <a:gd name="connsiteX0" fmla="*/ 2657 w 6445601"/>
                <a:gd name="connsiteY0" fmla="*/ 4222143 h 4228644"/>
                <a:gd name="connsiteX1" fmla="*/ 4407679 w 6445601"/>
                <a:gd name="connsiteY1" fmla="*/ 2775005 h 4228644"/>
                <a:gd name="connsiteX2" fmla="*/ 6435262 w 6445601"/>
                <a:gd name="connsiteY2" fmla="*/ 667909 h 4228644"/>
                <a:gd name="connsiteX3" fmla="*/ 5695791 w 6445601"/>
                <a:gd name="connsiteY3" fmla="*/ 0 h 4228644"/>
                <a:gd name="connsiteX4" fmla="*/ 3787477 w 6445601"/>
                <a:gd name="connsiteY4" fmla="*/ 2210462 h 4228644"/>
                <a:gd name="connsiteX5" fmla="*/ 2657 w 6445601"/>
                <a:gd name="connsiteY5" fmla="*/ 4222143 h 4228644"/>
                <a:gd name="connsiteX0" fmla="*/ 2657 w 6459470"/>
                <a:gd name="connsiteY0" fmla="*/ 4222143 h 4228644"/>
                <a:gd name="connsiteX1" fmla="*/ 4407679 w 6459470"/>
                <a:gd name="connsiteY1" fmla="*/ 2775005 h 4228644"/>
                <a:gd name="connsiteX2" fmla="*/ 6435262 w 6459470"/>
                <a:gd name="connsiteY2" fmla="*/ 667909 h 4228644"/>
                <a:gd name="connsiteX3" fmla="*/ 5695791 w 6459470"/>
                <a:gd name="connsiteY3" fmla="*/ 0 h 4228644"/>
                <a:gd name="connsiteX4" fmla="*/ 3787477 w 6459470"/>
                <a:gd name="connsiteY4" fmla="*/ 2210462 h 4228644"/>
                <a:gd name="connsiteX5" fmla="*/ 2657 w 6459470"/>
                <a:gd name="connsiteY5" fmla="*/ 4222143 h 4228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9470" h="4228644">
                  <a:moveTo>
                    <a:pt x="2657" y="4222143"/>
                  </a:moveTo>
                  <a:cubicBezTo>
                    <a:pt x="106024" y="4316234"/>
                    <a:pt x="3335578" y="3367377"/>
                    <a:pt x="4407679" y="2775005"/>
                  </a:cubicBezTo>
                  <a:cubicBezTo>
                    <a:pt x="5479780" y="2182633"/>
                    <a:pt x="6642614" y="803407"/>
                    <a:pt x="6435262" y="667909"/>
                  </a:cubicBezTo>
                  <a:cubicBezTo>
                    <a:pt x="6227910" y="532411"/>
                    <a:pt x="6152992" y="398891"/>
                    <a:pt x="5695791" y="0"/>
                  </a:cubicBezTo>
                  <a:cubicBezTo>
                    <a:pt x="5499765" y="650578"/>
                    <a:pt x="4735007" y="1508097"/>
                    <a:pt x="3787477" y="2210462"/>
                  </a:cubicBezTo>
                  <a:cubicBezTo>
                    <a:pt x="2839947" y="2912827"/>
                    <a:pt x="-100710" y="4128052"/>
                    <a:pt x="2657" y="4222143"/>
                  </a:cubicBezTo>
                  <a:close/>
                </a:path>
              </a:pathLst>
            </a:custGeom>
            <a:grp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sp>
          <p:nvSpPr>
            <p:cNvPr id="15" name="Down Arrow 14"/>
            <p:cNvSpPr/>
            <p:nvPr/>
          </p:nvSpPr>
          <p:spPr>
            <a:xfrm rot="12629778">
              <a:off x="6382011" y="1512447"/>
              <a:ext cx="1872861" cy="1380268"/>
            </a:xfrm>
            <a:prstGeom prst="downArrow">
              <a:avLst>
                <a:gd name="adj1" fmla="val 50000"/>
                <a:gd name="adj2" fmla="val 144372"/>
              </a:avLst>
            </a:prstGeom>
            <a:grp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84521" y="5071695"/>
            <a:ext cx="98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Q1 2012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26284" y="4566402"/>
            <a:ext cx="130555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Q2 2012</a:t>
            </a:r>
            <a:endParaRPr lang="en-US" dirty="0"/>
          </a:p>
          <a:p>
            <a:r>
              <a:rPr lang="en-US" dirty="0" smtClean="0"/>
              <a:t>On cloud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400" dirty="0" smtClean="0"/>
              <a:t>Flat costs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400" dirty="0" smtClean="0"/>
              <a:t>Hands off ops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400" dirty="0" smtClean="0"/>
              <a:t>‘Unlimited’ failover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13096" y="4041938"/>
            <a:ext cx="1093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Q4 2012</a:t>
            </a:r>
            <a:endParaRPr lang="en-AU" dirty="0" smtClean="0"/>
          </a:p>
          <a:p>
            <a:r>
              <a:rPr lang="en-US" dirty="0" smtClean="0"/>
              <a:t>Launched</a:t>
            </a:r>
          </a:p>
          <a:p>
            <a:r>
              <a:rPr lang="en-US" sz="1400" dirty="0" err="1" smtClean="0"/>
              <a:t>Ninefold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referrals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14680" y="3580273"/>
            <a:ext cx="167642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Q1 2013</a:t>
            </a:r>
            <a:endParaRPr lang="en-US" dirty="0" smtClean="0"/>
          </a:p>
          <a:p>
            <a:r>
              <a:rPr lang="en-US" dirty="0"/>
              <a:t>7</a:t>
            </a:r>
            <a:r>
              <a:rPr lang="en-US" dirty="0" smtClean="0"/>
              <a:t> Resellers</a:t>
            </a:r>
            <a:br>
              <a:rPr lang="en-US" dirty="0" smtClean="0"/>
            </a:br>
            <a:r>
              <a:rPr lang="en-US" dirty="0" smtClean="0"/>
              <a:t>21 Clients</a:t>
            </a:r>
          </a:p>
          <a:p>
            <a:r>
              <a:rPr lang="en-US" dirty="0" smtClean="0"/>
              <a:t>Gross Profitable</a:t>
            </a:r>
          </a:p>
          <a:p>
            <a:endParaRPr lang="en-US" dirty="0" smtClean="0"/>
          </a:p>
          <a:p>
            <a:r>
              <a:rPr lang="en-US" sz="1400" dirty="0" smtClean="0"/>
              <a:t>Advance</a:t>
            </a:r>
          </a:p>
          <a:p>
            <a:r>
              <a:rPr lang="en-US" sz="1400" dirty="0" smtClean="0"/>
              <a:t>Springboard</a:t>
            </a:r>
            <a:endParaRPr lang="en-A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280769" y="1772816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2014</a:t>
            </a:r>
            <a:br>
              <a:rPr lang="en-US" b="1" dirty="0" smtClean="0"/>
            </a:br>
            <a:r>
              <a:rPr lang="en-US" dirty="0" smtClean="0"/>
              <a:t>U.S. launch</a:t>
            </a:r>
            <a:br>
              <a:rPr lang="en-US" dirty="0" smtClean="0"/>
            </a:br>
            <a:endParaRPr lang="en-AU" b="1" dirty="0"/>
          </a:p>
        </p:txBody>
      </p:sp>
      <p:cxnSp>
        <p:nvCxnSpPr>
          <p:cNvPr id="30" name="Straight Connector 29"/>
          <p:cNvCxnSpPr>
            <a:stCxn id="31" idx="2"/>
          </p:cNvCxnSpPr>
          <p:nvPr/>
        </p:nvCxnSpPr>
        <p:spPr>
          <a:xfrm>
            <a:off x="5779660" y="1784484"/>
            <a:ext cx="1" cy="3877803"/>
          </a:xfrm>
          <a:prstGeom prst="line">
            <a:avLst/>
          </a:prstGeom>
          <a:ln w="38100">
            <a:solidFill>
              <a:srgbClr val="FF0000">
                <a:alpha val="18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198122" y="1415152"/>
            <a:ext cx="1163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Breakeven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4088" y="2696146"/>
            <a:ext cx="13867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Q3 2013</a:t>
            </a:r>
            <a:endParaRPr lang="en-US" dirty="0" smtClean="0"/>
          </a:p>
          <a:p>
            <a:r>
              <a:rPr lang="en-US" dirty="0" smtClean="0"/>
              <a:t>Global cloud platform</a:t>
            </a:r>
          </a:p>
          <a:p>
            <a:endParaRPr lang="en-US" dirty="0" smtClean="0"/>
          </a:p>
          <a:p>
            <a:endParaRPr lang="en-AU" dirty="0"/>
          </a:p>
        </p:txBody>
      </p:sp>
      <p:pic>
        <p:nvPicPr>
          <p:cNvPr id="16" name="Picture 15" descr="3BU round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5508" y="5733256"/>
            <a:ext cx="1030988" cy="10241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454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Strategic trade sale: </a:t>
            </a:r>
            <a:r>
              <a:rPr lang="en-AU" sz="2000" dirty="0" smtClean="0"/>
              <a:t>under 4 years </a:t>
            </a:r>
            <a:br>
              <a:rPr lang="en-AU" sz="2000" dirty="0" smtClean="0"/>
            </a:br>
            <a:endParaRPr lang="en-AU" sz="2000" dirty="0" smtClean="0"/>
          </a:p>
          <a:p>
            <a:r>
              <a:rPr lang="en-AU" dirty="0" smtClean="0"/>
              <a:t>A tech. company needing OIB: </a:t>
            </a:r>
            <a:r>
              <a:rPr lang="en-AU" sz="2000" dirty="0" smtClean="0"/>
              <a:t>Dell, EMC, Symantec,  Microsoft, HP, IBM, </a:t>
            </a:r>
            <a:r>
              <a:rPr lang="en-AU" sz="2000" dirty="0" err="1" smtClean="0"/>
              <a:t>NetApp</a:t>
            </a:r>
            <a:r>
              <a:rPr lang="en-AU" sz="2000" dirty="0" smtClean="0"/>
              <a:t>, Citrix, Data Bank</a:t>
            </a:r>
            <a:br>
              <a:rPr lang="en-AU" sz="2000" dirty="0" smtClean="0"/>
            </a:br>
            <a:endParaRPr lang="en-AU" sz="2000" dirty="0" smtClean="0"/>
          </a:p>
          <a:p>
            <a:r>
              <a:rPr lang="en-AU" dirty="0" smtClean="0"/>
              <a:t>Valuation from online file backup: </a:t>
            </a:r>
          </a:p>
          <a:p>
            <a:pPr lvl="1"/>
            <a:r>
              <a:rPr lang="en-AU" sz="2000" dirty="0" smtClean="0"/>
              <a:t>$123 m. (10x profit) Symantec buy </a:t>
            </a:r>
            <a:r>
              <a:rPr lang="en-AU" sz="2000" dirty="0" err="1" smtClean="0"/>
              <a:t>SwapDrive</a:t>
            </a:r>
            <a:r>
              <a:rPr lang="en-AU" sz="2000" dirty="0" smtClean="0"/>
              <a:t>, $6m in VC, 2008</a:t>
            </a:r>
          </a:p>
          <a:p>
            <a:pPr lvl="1"/>
            <a:r>
              <a:rPr lang="en-AU" sz="2000" dirty="0" smtClean="0"/>
              <a:t>$76 m. EMC buy </a:t>
            </a:r>
            <a:r>
              <a:rPr lang="en-AU" sz="2000" dirty="0" err="1" smtClean="0"/>
              <a:t>Mozy</a:t>
            </a:r>
            <a:r>
              <a:rPr lang="en-AU" sz="2000" dirty="0" smtClean="0"/>
              <a:t>. A few ‘000 paying clients, $1.9 m in VC, 2007</a:t>
            </a:r>
          </a:p>
          <a:p>
            <a:pPr lvl="1"/>
            <a:r>
              <a:rPr lang="en-AU" sz="2000" dirty="0" smtClean="0"/>
              <a:t>$62.5 m. </a:t>
            </a:r>
            <a:r>
              <a:rPr lang="en-AU" sz="2000" dirty="0" err="1" smtClean="0"/>
              <a:t>Carbonite</a:t>
            </a:r>
            <a:r>
              <a:rPr lang="en-AU" sz="2000" dirty="0" smtClean="0"/>
              <a:t> IPO, whilst losing money, 2011</a:t>
            </a:r>
          </a:p>
          <a:p>
            <a:pPr lvl="1"/>
            <a:endParaRPr lang="en-A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AU" sz="5400" dirty="0" smtClean="0"/>
              <a:t>Thank you</a:t>
            </a:r>
            <a:endParaRPr lang="en-AU" sz="54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05200" y="3581400"/>
            <a:ext cx="4267200" cy="2085975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Vanessa Wilson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CEO &amp; Co-founder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err="1" smtClean="0"/>
              <a:t>Triplebackup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vwilson@triplebackup.com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AU" sz="2000" dirty="0" smtClean="0">
                <a:hlinkClick r:id="rId4"/>
              </a:rPr>
              <a:t>angel.co/</a:t>
            </a:r>
            <a:r>
              <a:rPr lang="en-AU" sz="2000" dirty="0" err="1" smtClean="0">
                <a:hlinkClick r:id="rId4"/>
              </a:rPr>
              <a:t>triplebackup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has been done</a:t>
            </a:r>
            <a:r>
              <a:rPr lang="en-US" dirty="0"/>
              <a:t> </a:t>
            </a:r>
            <a:r>
              <a:rPr lang="en-US" dirty="0" smtClean="0"/>
              <a:t>… right?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1615412" y="1956102"/>
            <a:ext cx="59091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/>
              <a:t>Not for </a:t>
            </a:r>
            <a:r>
              <a:rPr lang="en-US" sz="4400" dirty="0"/>
              <a:t>s</a:t>
            </a:r>
            <a:r>
              <a:rPr lang="en-US" sz="4400" dirty="0" smtClean="0"/>
              <a:t>mall to </a:t>
            </a:r>
          </a:p>
          <a:p>
            <a:pPr algn="ctr"/>
            <a:r>
              <a:rPr lang="en-US" sz="4400" dirty="0" smtClean="0"/>
              <a:t>mid-size business (SMBs)</a:t>
            </a:r>
            <a:endParaRPr lang="en-A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505200"/>
            <a:ext cx="79258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96% of all companies, </a:t>
            </a:r>
            <a:r>
              <a:rPr lang="en-AU" sz="3600" dirty="0" smtClean="0"/>
              <a:t>$4 bn. p.a. by 2016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(do this as a pie chart)</a:t>
            </a:r>
          </a:p>
        </p:txBody>
      </p:sp>
    </p:spTree>
    <p:extLst>
      <p:ext uri="{BB962C8B-B14F-4D97-AF65-F5344CB8AC3E}">
        <p14:creationId xmlns="" xmlns:p14="http://schemas.microsoft.com/office/powerpoint/2010/main" val="89205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Disrupting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1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Tape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$6k set up, unreliable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$multi </a:t>
            </a:r>
            <a:r>
              <a:rPr lang="en-US" dirty="0" err="1" smtClean="0"/>
              <a:t>bn</a:t>
            </a:r>
            <a:r>
              <a:rPr lang="en-US" dirty="0" smtClean="0"/>
              <a:t> market,  contracting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Online File Backup &amp; Dropbox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Don’t backup entire server, days to rebuild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Local backup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Not offsite</a:t>
            </a:r>
          </a:p>
          <a:p>
            <a:pPr>
              <a:buNone/>
            </a:pPr>
            <a:endParaRPr lang="en-AU" dirty="0"/>
          </a:p>
        </p:txBody>
      </p:sp>
    </p:spTree>
    <p:extLst>
      <p:ext uri="{BB962C8B-B14F-4D97-AF65-F5344CB8AC3E}">
        <p14:creationId xmlns="" xmlns:p14="http://schemas.microsoft.com/office/powerpoint/2010/main" val="34232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387082" y="4426468"/>
            <a:ext cx="1810866" cy="18046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Cloud 1"/>
          <p:cNvSpPr/>
          <p:nvPr/>
        </p:nvSpPr>
        <p:spPr>
          <a:xfrm>
            <a:off x="2133600" y="433552"/>
            <a:ext cx="4107160" cy="3106906"/>
          </a:xfrm>
          <a:prstGeom prst="cloud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53" name="Picture 2" descr="C:\Users\Hugh Emberson\AppData\Local\Microsoft\Windows\Temporary Internet Files\Content.IE5\RJXFZPNA\MC90043384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GlowDiffused trans="32000" intensity="4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188593"/>
            <a:ext cx="630807" cy="6308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ugh Emberson\AppData\Local\Microsoft\Windows\Temporary Internet Files\Content.IE5\RJXFZPNA\MC9004315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515" y="4988526"/>
            <a:ext cx="788533" cy="849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Hugh Emberson\AppData\Local\Microsoft\Windows\Temporary Internet Files\Content.IE5\H6ND3G21\MC900431637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artisticGlowDiffused trans="43000" intensity="9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068" y="1371600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Hugh Emberson\AppData\Local\Microsoft\Windows\Temporary Internet Files\Content.IE5\RJXFZPNA\MC90043154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artisticGlowDiffused trans="32000" intensity="1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039" y="1562974"/>
            <a:ext cx="788533" cy="849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val 30"/>
          <p:cNvSpPr/>
          <p:nvPr/>
        </p:nvSpPr>
        <p:spPr>
          <a:xfrm>
            <a:off x="3098606" y="1084656"/>
            <a:ext cx="1810866" cy="1804697"/>
          </a:xfrm>
          <a:prstGeom prst="ellipse">
            <a:avLst/>
          </a:prstGeom>
          <a:noFill/>
          <a:ln>
            <a:solidFill>
              <a:schemeClr val="accent1">
                <a:shade val="50000"/>
                <a:alpha val="3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4" name="Picture 33" descr="C:\Users\Hugh Emberson\AppData\Local\Microsoft\Windows\Temporary Internet Files\Content.IE5\H6ND3G21\MC900431637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068" y="1371600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Freeform 25"/>
          <p:cNvSpPr/>
          <p:nvPr/>
        </p:nvSpPr>
        <p:spPr>
          <a:xfrm>
            <a:off x="1280604" y="1996960"/>
            <a:ext cx="1809437" cy="2417385"/>
          </a:xfrm>
          <a:custGeom>
            <a:avLst/>
            <a:gdLst>
              <a:gd name="connsiteX0" fmla="*/ 0 w 1807779"/>
              <a:gd name="connsiteY0" fmla="*/ 2417379 h 2417379"/>
              <a:gd name="connsiteX1" fmla="*/ 430924 w 1807779"/>
              <a:gd name="connsiteY1" fmla="*/ 756744 h 2417379"/>
              <a:gd name="connsiteX2" fmla="*/ 1807779 w 1807779"/>
              <a:gd name="connsiteY2" fmla="*/ 0 h 2417379"/>
              <a:gd name="connsiteX0" fmla="*/ 0 w 1807779"/>
              <a:gd name="connsiteY0" fmla="*/ 2417385 h 2417385"/>
              <a:gd name="connsiteX1" fmla="*/ 430924 w 1807779"/>
              <a:gd name="connsiteY1" fmla="*/ 756750 h 2417385"/>
              <a:gd name="connsiteX2" fmla="*/ 1807779 w 1807779"/>
              <a:gd name="connsiteY2" fmla="*/ 6 h 2417385"/>
              <a:gd name="connsiteX0" fmla="*/ 1658 w 1809437"/>
              <a:gd name="connsiteY0" fmla="*/ 2417385 h 2417385"/>
              <a:gd name="connsiteX1" fmla="*/ 432582 w 1809437"/>
              <a:gd name="connsiteY1" fmla="*/ 756750 h 2417385"/>
              <a:gd name="connsiteX2" fmla="*/ 1809437 w 1809437"/>
              <a:gd name="connsiteY2" fmla="*/ 6 h 2417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9437" h="2417385">
                <a:moveTo>
                  <a:pt x="1658" y="2417385"/>
                </a:moveTo>
                <a:cubicBezTo>
                  <a:pt x="-17611" y="1799026"/>
                  <a:pt x="131285" y="1159647"/>
                  <a:pt x="432582" y="756750"/>
                </a:cubicBezTo>
                <a:cubicBezTo>
                  <a:pt x="733879" y="353853"/>
                  <a:pt x="1198085" y="-1747"/>
                  <a:pt x="1809437" y="6"/>
                </a:cubicBezTo>
              </a:path>
            </a:pathLst>
          </a:custGeom>
          <a:noFill/>
          <a:ln>
            <a:prstDash val="dash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1" name="Picture 4" descr="C:\Users\Hugh Emberson\AppData\Local\Microsoft\Windows\Temporary Internet Files\Content.IE5\RJXFZPNA\MC90043154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891" y="4939183"/>
            <a:ext cx="788533" cy="849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929352" y="1996868"/>
            <a:ext cx="2852677" cy="3808396"/>
            <a:chOff x="4929352" y="1996868"/>
            <a:chExt cx="2852677" cy="3808396"/>
          </a:xfrm>
        </p:grpSpPr>
        <p:pic>
          <p:nvPicPr>
            <p:cNvPr id="13" name="Picture 12" descr="C:\Users\Hugh Emberson\AppData\Local\Microsoft\Windows\Temporary Internet Files\Content.IE5\H6ND3G21\MC900431637[1]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917" y="4797152"/>
              <a:ext cx="1008112" cy="100811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61" name="Freeform 2060"/>
            <p:cNvSpPr/>
            <p:nvPr/>
          </p:nvSpPr>
          <p:spPr>
            <a:xfrm>
              <a:off x="4929352" y="1996868"/>
              <a:ext cx="2411683" cy="2807974"/>
            </a:xfrm>
            <a:custGeom>
              <a:avLst/>
              <a:gdLst>
                <a:gd name="connsiteX0" fmla="*/ 0 w 2806262"/>
                <a:gd name="connsiteY0" fmla="*/ 0 h 2953407"/>
                <a:gd name="connsiteX1" fmla="*/ 2154621 w 2806262"/>
                <a:gd name="connsiteY1" fmla="*/ 872358 h 2953407"/>
                <a:gd name="connsiteX2" fmla="*/ 2806262 w 2806262"/>
                <a:gd name="connsiteY2" fmla="*/ 2953407 h 2953407"/>
                <a:gd name="connsiteX0" fmla="*/ 0 w 2809731"/>
                <a:gd name="connsiteY0" fmla="*/ 0 h 2953407"/>
                <a:gd name="connsiteX1" fmla="*/ 2154621 w 2809731"/>
                <a:gd name="connsiteY1" fmla="*/ 872358 h 2953407"/>
                <a:gd name="connsiteX2" fmla="*/ 2806262 w 2809731"/>
                <a:gd name="connsiteY2" fmla="*/ 2953407 h 2953407"/>
                <a:gd name="connsiteX0" fmla="*/ 0 w 2806262"/>
                <a:gd name="connsiteY0" fmla="*/ 0 h 2953407"/>
                <a:gd name="connsiteX1" fmla="*/ 2154621 w 2806262"/>
                <a:gd name="connsiteY1" fmla="*/ 872358 h 2953407"/>
                <a:gd name="connsiteX2" fmla="*/ 2806262 w 2806262"/>
                <a:gd name="connsiteY2" fmla="*/ 2953407 h 2953407"/>
                <a:gd name="connsiteX0" fmla="*/ 0 w 2806262"/>
                <a:gd name="connsiteY0" fmla="*/ 174 h 2953581"/>
                <a:gd name="connsiteX1" fmla="*/ 2154621 w 2806262"/>
                <a:gd name="connsiteY1" fmla="*/ 872532 h 2953581"/>
                <a:gd name="connsiteX2" fmla="*/ 2806262 w 2806262"/>
                <a:gd name="connsiteY2" fmla="*/ 2953581 h 2953581"/>
                <a:gd name="connsiteX0" fmla="*/ 0 w 2806262"/>
                <a:gd name="connsiteY0" fmla="*/ 3291 h 2956698"/>
                <a:gd name="connsiteX1" fmla="*/ 2228193 w 2806262"/>
                <a:gd name="connsiteY1" fmla="*/ 465746 h 2956698"/>
                <a:gd name="connsiteX2" fmla="*/ 2806262 w 2806262"/>
                <a:gd name="connsiteY2" fmla="*/ 2956698 h 2956698"/>
                <a:gd name="connsiteX0" fmla="*/ 0 w 2806262"/>
                <a:gd name="connsiteY0" fmla="*/ 3291 h 2956698"/>
                <a:gd name="connsiteX1" fmla="*/ 2228193 w 2806262"/>
                <a:gd name="connsiteY1" fmla="*/ 465746 h 2956698"/>
                <a:gd name="connsiteX2" fmla="*/ 2806262 w 2806262"/>
                <a:gd name="connsiteY2" fmla="*/ 2956698 h 2956698"/>
                <a:gd name="connsiteX0" fmla="*/ 0 w 2810720"/>
                <a:gd name="connsiteY0" fmla="*/ 3291 h 2956698"/>
                <a:gd name="connsiteX1" fmla="*/ 2228193 w 2810720"/>
                <a:gd name="connsiteY1" fmla="*/ 465746 h 2956698"/>
                <a:gd name="connsiteX2" fmla="*/ 2806262 w 2810720"/>
                <a:gd name="connsiteY2" fmla="*/ 2956698 h 2956698"/>
                <a:gd name="connsiteX0" fmla="*/ 0 w 2806262"/>
                <a:gd name="connsiteY0" fmla="*/ 3291 h 2956698"/>
                <a:gd name="connsiteX1" fmla="*/ 2228193 w 2806262"/>
                <a:gd name="connsiteY1" fmla="*/ 465746 h 2956698"/>
                <a:gd name="connsiteX2" fmla="*/ 2806262 w 2806262"/>
                <a:gd name="connsiteY2" fmla="*/ 2956698 h 2956698"/>
                <a:gd name="connsiteX0" fmla="*/ 0 w 2806262"/>
                <a:gd name="connsiteY0" fmla="*/ 3291 h 2956698"/>
                <a:gd name="connsiteX1" fmla="*/ 2228193 w 2806262"/>
                <a:gd name="connsiteY1" fmla="*/ 465746 h 2956698"/>
                <a:gd name="connsiteX2" fmla="*/ 2806262 w 2806262"/>
                <a:gd name="connsiteY2" fmla="*/ 2956698 h 2956698"/>
                <a:gd name="connsiteX0" fmla="*/ 0 w 2806262"/>
                <a:gd name="connsiteY0" fmla="*/ 539 h 2953946"/>
                <a:gd name="connsiteX1" fmla="*/ 2025086 w 2806262"/>
                <a:gd name="connsiteY1" fmla="*/ 599628 h 2953946"/>
                <a:gd name="connsiteX2" fmla="*/ 2806262 w 2806262"/>
                <a:gd name="connsiteY2" fmla="*/ 2953946 h 2953946"/>
                <a:gd name="connsiteX0" fmla="*/ 0 w 2806262"/>
                <a:gd name="connsiteY0" fmla="*/ 699 h 2954106"/>
                <a:gd name="connsiteX1" fmla="*/ 2187572 w 2806262"/>
                <a:gd name="connsiteY1" fmla="*/ 568257 h 2954106"/>
                <a:gd name="connsiteX2" fmla="*/ 2806262 w 2806262"/>
                <a:gd name="connsiteY2" fmla="*/ 2954106 h 2954106"/>
                <a:gd name="connsiteX0" fmla="*/ 0 w 2806262"/>
                <a:gd name="connsiteY0" fmla="*/ 584 h 2953991"/>
                <a:gd name="connsiteX1" fmla="*/ 2092788 w 2806262"/>
                <a:gd name="connsiteY1" fmla="*/ 589163 h 2953991"/>
                <a:gd name="connsiteX2" fmla="*/ 2806262 w 2806262"/>
                <a:gd name="connsiteY2" fmla="*/ 2953991 h 2953991"/>
                <a:gd name="connsiteX0" fmla="*/ 0 w 2806262"/>
                <a:gd name="connsiteY0" fmla="*/ 303 h 2953710"/>
                <a:gd name="connsiteX1" fmla="*/ 2018107 w 2806262"/>
                <a:gd name="connsiteY1" fmla="*/ 702883 h 2953710"/>
                <a:gd name="connsiteX2" fmla="*/ 2806262 w 2806262"/>
                <a:gd name="connsiteY2" fmla="*/ 2953710 h 2953710"/>
                <a:gd name="connsiteX0" fmla="*/ 0 w 2806262"/>
                <a:gd name="connsiteY0" fmla="*/ 827 h 2954234"/>
                <a:gd name="connsiteX1" fmla="*/ 2316834 w 2806262"/>
                <a:gd name="connsiteY1" fmla="*/ 551407 h 2954234"/>
                <a:gd name="connsiteX2" fmla="*/ 2806262 w 2806262"/>
                <a:gd name="connsiteY2" fmla="*/ 2954234 h 2954234"/>
                <a:gd name="connsiteX0" fmla="*/ 0 w 2806262"/>
                <a:gd name="connsiteY0" fmla="*/ 262 h 2953669"/>
                <a:gd name="connsiteX1" fmla="*/ 2316834 w 2806262"/>
                <a:gd name="connsiteY1" fmla="*/ 550842 h 2953669"/>
                <a:gd name="connsiteX2" fmla="*/ 2806262 w 2806262"/>
                <a:gd name="connsiteY2" fmla="*/ 2953669 h 2953669"/>
                <a:gd name="connsiteX0" fmla="*/ 0 w 2844175"/>
                <a:gd name="connsiteY0" fmla="*/ 27276 h 2980683"/>
                <a:gd name="connsiteX1" fmla="*/ 2316834 w 2844175"/>
                <a:gd name="connsiteY1" fmla="*/ 577856 h 2980683"/>
                <a:gd name="connsiteX2" fmla="*/ 2806262 w 2844175"/>
                <a:gd name="connsiteY2" fmla="*/ 2980683 h 2980683"/>
                <a:gd name="connsiteX0" fmla="*/ 0 w 2880944"/>
                <a:gd name="connsiteY0" fmla="*/ 827 h 2954234"/>
                <a:gd name="connsiteX1" fmla="*/ 2316834 w 2880944"/>
                <a:gd name="connsiteY1" fmla="*/ 551407 h 2954234"/>
                <a:gd name="connsiteX2" fmla="*/ 2880944 w 2880944"/>
                <a:gd name="connsiteY2" fmla="*/ 2954234 h 2954234"/>
                <a:gd name="connsiteX0" fmla="*/ 0 w 2880944"/>
                <a:gd name="connsiteY0" fmla="*/ 2415 h 3411823"/>
                <a:gd name="connsiteX1" fmla="*/ 2316834 w 2880944"/>
                <a:gd name="connsiteY1" fmla="*/ 552995 h 3411823"/>
                <a:gd name="connsiteX2" fmla="*/ 2880944 w 2880944"/>
                <a:gd name="connsiteY2" fmla="*/ 3411823 h 3411823"/>
                <a:gd name="connsiteX0" fmla="*/ 0 w 2880944"/>
                <a:gd name="connsiteY0" fmla="*/ 580 h 3409988"/>
                <a:gd name="connsiteX1" fmla="*/ 2142577 w 2880944"/>
                <a:gd name="connsiteY1" fmla="*/ 665160 h 3409988"/>
                <a:gd name="connsiteX2" fmla="*/ 2880944 w 2880944"/>
                <a:gd name="connsiteY2" fmla="*/ 3409988 h 3409988"/>
                <a:gd name="connsiteX0" fmla="*/ 0 w 2880944"/>
                <a:gd name="connsiteY0" fmla="*/ 162 h 3409570"/>
                <a:gd name="connsiteX1" fmla="*/ 2341729 w 2880944"/>
                <a:gd name="connsiteY1" fmla="*/ 981409 h 3409570"/>
                <a:gd name="connsiteX2" fmla="*/ 2880944 w 2880944"/>
                <a:gd name="connsiteY2" fmla="*/ 3409570 h 3409570"/>
                <a:gd name="connsiteX0" fmla="*/ 0 w 2856050"/>
                <a:gd name="connsiteY0" fmla="*/ 170 h 3384245"/>
                <a:gd name="connsiteX1" fmla="*/ 2316835 w 2856050"/>
                <a:gd name="connsiteY1" fmla="*/ 956084 h 3384245"/>
                <a:gd name="connsiteX2" fmla="*/ 2856050 w 2856050"/>
                <a:gd name="connsiteY2" fmla="*/ 3384245 h 3384245"/>
                <a:gd name="connsiteX0" fmla="*/ 0 w 2856050"/>
                <a:gd name="connsiteY0" fmla="*/ 0 h 3384075"/>
                <a:gd name="connsiteX1" fmla="*/ 2316835 w 2856050"/>
                <a:gd name="connsiteY1" fmla="*/ 955914 h 3384075"/>
                <a:gd name="connsiteX2" fmla="*/ 2856050 w 2856050"/>
                <a:gd name="connsiteY2" fmla="*/ 3384075 h 3384075"/>
                <a:gd name="connsiteX0" fmla="*/ 0 w 2861050"/>
                <a:gd name="connsiteY0" fmla="*/ 0 h 3384075"/>
                <a:gd name="connsiteX1" fmla="*/ 2478644 w 2861050"/>
                <a:gd name="connsiteY1" fmla="*/ 905247 h 3384075"/>
                <a:gd name="connsiteX2" fmla="*/ 2856050 w 2861050"/>
                <a:gd name="connsiteY2" fmla="*/ 3384075 h 3384075"/>
                <a:gd name="connsiteX0" fmla="*/ 0 w 2871998"/>
                <a:gd name="connsiteY0" fmla="*/ 0 h 3384075"/>
                <a:gd name="connsiteX1" fmla="*/ 2478644 w 2871998"/>
                <a:gd name="connsiteY1" fmla="*/ 905247 h 3384075"/>
                <a:gd name="connsiteX2" fmla="*/ 2856050 w 2871998"/>
                <a:gd name="connsiteY2" fmla="*/ 3384075 h 3384075"/>
                <a:gd name="connsiteX0" fmla="*/ 0 w 2856050"/>
                <a:gd name="connsiteY0" fmla="*/ 0 h 3384075"/>
                <a:gd name="connsiteX1" fmla="*/ 2478644 w 2856050"/>
                <a:gd name="connsiteY1" fmla="*/ 905247 h 3384075"/>
                <a:gd name="connsiteX2" fmla="*/ 2856050 w 2856050"/>
                <a:gd name="connsiteY2" fmla="*/ 3384075 h 338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56050" h="3384075">
                  <a:moveTo>
                    <a:pt x="0" y="0"/>
                  </a:moveTo>
                  <a:cubicBezTo>
                    <a:pt x="1641311" y="15700"/>
                    <a:pt x="2002636" y="341235"/>
                    <a:pt x="2478644" y="905247"/>
                  </a:cubicBezTo>
                  <a:cubicBezTo>
                    <a:pt x="2954652" y="1469259"/>
                    <a:pt x="2835721" y="2581571"/>
                    <a:pt x="2856050" y="3384075"/>
                  </a:cubicBezTo>
                </a:path>
              </a:pathLst>
            </a:custGeom>
            <a:noFill/>
            <a:ln>
              <a:solidFill>
                <a:srgbClr val="00B050"/>
              </a:solidFill>
              <a:tailEnd type="arrow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pic>
        <p:nvPicPr>
          <p:cNvPr id="52" name="Picture 2" descr="C:\Users\Hugh Emberson\AppData\Local\Microsoft\Windows\Temporary Internet Files\Content.IE5\RJXFZPNA\MC900433847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891" y="5601070"/>
            <a:ext cx="630807" cy="6308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Arrow Connector 29"/>
          <p:cNvCxnSpPr>
            <a:stCxn id="41" idx="0"/>
            <a:endCxn id="34" idx="2"/>
          </p:cNvCxnSpPr>
          <p:nvPr/>
        </p:nvCxnSpPr>
        <p:spPr>
          <a:xfrm flipH="1" flipV="1">
            <a:off x="3683124" y="2379712"/>
            <a:ext cx="784034" cy="2559471"/>
          </a:xfrm>
          <a:prstGeom prst="straightConnector1">
            <a:avLst/>
          </a:prstGeom>
          <a:ln w="25400">
            <a:solidFill>
              <a:srgbClr val="FF0000"/>
            </a:solidFill>
            <a:prstDash val="soli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896803" y="2188593"/>
            <a:ext cx="2285546" cy="3412477"/>
            <a:chOff x="3896803" y="2188593"/>
            <a:chExt cx="2285546" cy="3412477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896803" y="2188593"/>
              <a:ext cx="1817208" cy="2799933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Microsoft Office Word 2007 Ico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9379" y="5005335"/>
              <a:ext cx="342900" cy="3429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Microsoft Office Excel 2007 Icon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9449" y="5258169"/>
              <a:ext cx="342900" cy="3429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1475656" y="2922283"/>
            <a:ext cx="5922647" cy="92333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5400" dirty="0" smtClean="0"/>
              <a:t>Backup &amp; Continuity</a:t>
            </a:r>
            <a:endParaRPr lang="en-AU" sz="5400" dirty="0"/>
          </a:p>
        </p:txBody>
      </p:sp>
      <p:pic>
        <p:nvPicPr>
          <p:cNvPr id="3" name="Picture 2" descr="C:\Users\Hugh Emberson\AppData\Local\Microsoft\Windows\Temporary Internet Files\Content.IE5\H6ND3G21\MC900431637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97152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3452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dirty="0" smtClean="0"/>
              <a:t>Competition slide visuals:</a:t>
            </a:r>
          </a:p>
          <a:p>
            <a:pPr>
              <a:buNone/>
            </a:pPr>
            <a:r>
              <a:rPr lang="en-AU" dirty="0" smtClean="0"/>
              <a:t>“10 X smaller” (picture in left column) Japanese peak hour train trying to cram people through the door (picture on right) 5 people fitting into train easily </a:t>
            </a:r>
          </a:p>
          <a:p>
            <a:pPr>
              <a:buNone/>
            </a:pPr>
            <a:r>
              <a:rPr lang="en-AU" dirty="0" smtClean="0"/>
              <a:t>2. $150 (in left column)       $1,500+ right hand column</a:t>
            </a:r>
          </a:p>
          <a:p>
            <a:pPr>
              <a:buNone/>
            </a:pPr>
            <a:r>
              <a:rPr lang="en-AU" dirty="0" smtClean="0"/>
              <a:t>3 (left column) hardworking person rebuilding a server with ticking clock in back (right column)  finger over a button on a 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30395" y="576649"/>
            <a:ext cx="36728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Channel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7967" y="2971800"/>
            <a:ext cx="8217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Small Reseller CLV $65K </a:t>
            </a:r>
            <a:r>
              <a:rPr lang="en-US" sz="3200" dirty="0" smtClean="0"/>
              <a:t>(10+ clients, 5 years) </a:t>
            </a:r>
            <a:endParaRPr lang="en-A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9872" y="1981200"/>
            <a:ext cx="3747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Sticky, subscription</a:t>
            </a:r>
            <a:endParaRPr lang="en-A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20942" y="3886200"/>
            <a:ext cx="892305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Large Reseller CLV $650K </a:t>
            </a:r>
            <a:r>
              <a:rPr lang="en-US" sz="3200" dirty="0" smtClean="0"/>
              <a:t>(100+ clients, 5 years) </a:t>
            </a:r>
            <a:endParaRPr lang="en-AU" sz="3200" dirty="0"/>
          </a:p>
        </p:txBody>
      </p:sp>
    </p:spTree>
    <p:extLst>
      <p:ext uri="{BB962C8B-B14F-4D97-AF65-F5344CB8AC3E}">
        <p14:creationId xmlns="" xmlns:p14="http://schemas.microsoft.com/office/powerpoint/2010/main" val="330770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533400"/>
            <a:ext cx="64195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Why Us: Channel partners?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553200" y="1219200"/>
            <a:ext cx="24384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rgbClr val="FFFF00"/>
                </a:solidFill>
              </a:rPr>
              <a:t>Server manufacturers / Distributors</a:t>
            </a:r>
          </a:p>
          <a:p>
            <a:pPr algn="ctr"/>
            <a:r>
              <a:rPr lang="en-AU" dirty="0" smtClean="0"/>
              <a:t>IBM, HP, Dell etc</a:t>
            </a:r>
            <a:endParaRPr lang="en-AU" dirty="0"/>
          </a:p>
        </p:txBody>
      </p:sp>
      <p:sp>
        <p:nvSpPr>
          <p:cNvPr id="5" name="Oval 4"/>
          <p:cNvSpPr/>
          <p:nvPr/>
        </p:nvSpPr>
        <p:spPr>
          <a:xfrm>
            <a:off x="6477000" y="3124200"/>
            <a:ext cx="25146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rgbClr val="FFFF00"/>
                </a:solidFill>
              </a:rPr>
              <a:t>Clouds</a:t>
            </a:r>
          </a:p>
          <a:p>
            <a:pPr algn="ctr"/>
            <a:r>
              <a:rPr lang="en-AU" dirty="0" smtClean="0"/>
              <a:t>Amazon Web Services, Azure, </a:t>
            </a:r>
            <a:r>
              <a:rPr lang="en-AU" dirty="0" err="1" smtClean="0"/>
              <a:t>Rackspace</a:t>
            </a:r>
            <a:r>
              <a:rPr lang="en-AU" dirty="0" smtClean="0"/>
              <a:t>, IBM, Google, Dell, HP </a:t>
            </a:r>
            <a:endParaRPr lang="en-AU" dirty="0"/>
          </a:p>
        </p:txBody>
      </p:sp>
      <p:pic>
        <p:nvPicPr>
          <p:cNvPr id="15362" name="Picture 2" descr="cartoons,doubts,emotions,gestures,people,question marks,scratching head,Screen Beans®,uncertaint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3095625" cy="3095625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2286000" y="1143000"/>
            <a:ext cx="24384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dirty="0" smtClean="0"/>
              <a:t>“New server or cloud? Which brand?”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24400" y="2057400"/>
            <a:ext cx="1752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14800" y="2514600"/>
            <a:ext cx="22098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66800" y="304800"/>
            <a:ext cx="72407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Why Us? Server</a:t>
            </a:r>
            <a:r>
              <a:rPr lang="en-US" sz="3200" dirty="0" smtClean="0"/>
              <a:t> </a:t>
            </a:r>
            <a:r>
              <a:rPr lang="en-US" sz="4400" dirty="0" smtClean="0"/>
              <a:t>manufacturers</a:t>
            </a:r>
          </a:p>
        </p:txBody>
      </p:sp>
    </p:spTree>
    <p:extLst>
      <p:ext uri="{BB962C8B-B14F-4D97-AF65-F5344CB8AC3E}">
        <p14:creationId xmlns:p14="http://schemas.microsoft.com/office/powerpoint/2010/main" xmlns="" val="25909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075240" cy="1066130"/>
          </a:xfrm>
        </p:spPr>
        <p:txBody>
          <a:bodyPr/>
          <a:lstStyle/>
          <a:p>
            <a:r>
              <a:rPr lang="en-AU" sz="4000" dirty="0" smtClean="0"/>
              <a:t>Executive Team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sz="2800" dirty="0" smtClean="0">
                <a:solidFill>
                  <a:schemeClr val="accent1"/>
                </a:solidFill>
              </a:rPr>
              <a:t>         Vanessa Wilson, CEO and Co-founder</a:t>
            </a:r>
          </a:p>
          <a:p>
            <a:pPr marL="1152525" lvl="1" indent="-342900">
              <a:buFont typeface="Wingdings" pitchFamily="2" charset="2"/>
              <a:buChar char="ü"/>
            </a:pPr>
            <a:r>
              <a:rPr lang="en-AU" sz="2000" dirty="0" smtClean="0"/>
              <a:t>Springboard Enterprises Accelerator</a:t>
            </a:r>
          </a:p>
          <a:p>
            <a:pPr marL="1152525" lvl="1" indent="-342900">
              <a:buFont typeface="Wingdings" pitchFamily="2" charset="2"/>
              <a:buChar char="ü"/>
            </a:pPr>
            <a:r>
              <a:rPr lang="en-AU" sz="2000" dirty="0" smtClean="0"/>
              <a:t>Started markets - </a:t>
            </a:r>
            <a:r>
              <a:rPr lang="en-AU" sz="2000" b="1" dirty="0" smtClean="0"/>
              <a:t>f</a:t>
            </a:r>
            <a:r>
              <a:rPr lang="en-AU" sz="2000" b="1" dirty="0" smtClean="0"/>
              <a:t>rom </a:t>
            </a:r>
            <a:r>
              <a:rPr lang="en-AU" sz="2000" b="1" dirty="0" smtClean="0"/>
              <a:t>loss to over $3m. p.a</a:t>
            </a:r>
            <a:r>
              <a:rPr lang="en-AU" sz="2000" b="1" dirty="0" smtClean="0"/>
              <a:t>. (</a:t>
            </a:r>
            <a:r>
              <a:rPr lang="en-AU" sz="1600" dirty="0" smtClean="0"/>
              <a:t>ESI International) </a:t>
            </a:r>
            <a:endParaRPr lang="en-AU" sz="1600" dirty="0" smtClean="0"/>
          </a:p>
          <a:p>
            <a:pPr marL="1152525" lvl="1" indent="-342900">
              <a:buFont typeface="Wingdings" pitchFamily="2" charset="2"/>
              <a:buChar char="ü"/>
            </a:pPr>
            <a:r>
              <a:rPr lang="en-AU" sz="2000" dirty="0" smtClean="0"/>
              <a:t>15+ years </a:t>
            </a:r>
            <a:r>
              <a:rPr lang="en-AU" sz="2000" dirty="0" smtClean="0"/>
              <a:t>strategic sales</a:t>
            </a:r>
            <a:endParaRPr lang="en-AU" sz="2000" dirty="0" smtClean="0"/>
          </a:p>
          <a:p>
            <a:pPr marL="1152525" lvl="1" indent="-342900">
              <a:buFont typeface="Wingdings" pitchFamily="2" charset="2"/>
              <a:buChar char="ü"/>
            </a:pPr>
            <a:r>
              <a:rPr lang="en-AU" sz="2000" dirty="0" smtClean="0"/>
              <a:t>Experienced </a:t>
            </a:r>
            <a:r>
              <a:rPr lang="en-AU" sz="2000" dirty="0" smtClean="0"/>
              <a:t>lawyer</a:t>
            </a:r>
            <a:endParaRPr lang="en-AU" sz="2000" dirty="0" smtClean="0"/>
          </a:p>
          <a:p>
            <a:pPr lvl="1">
              <a:buNone/>
            </a:pPr>
            <a:endParaRPr lang="en-AU" sz="1600" dirty="0" smtClean="0"/>
          </a:p>
          <a:p>
            <a:pPr>
              <a:buNone/>
            </a:pPr>
            <a:r>
              <a:rPr lang="en-AU" sz="2800" dirty="0" smtClean="0">
                <a:solidFill>
                  <a:schemeClr val="accent1"/>
                </a:solidFill>
              </a:rPr>
              <a:t>         Hugh Emberson, CTO and Co-founder</a:t>
            </a:r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20</a:t>
            </a:r>
            <a:r>
              <a:rPr lang="en-NZ" sz="2000" dirty="0" smtClean="0"/>
              <a:t> years software development (</a:t>
            </a:r>
            <a:r>
              <a:rPr lang="en-AU" sz="2000" dirty="0" smtClean="0"/>
              <a:t>5 in online backup) </a:t>
            </a:r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b="1" dirty="0" smtClean="0"/>
              <a:t>$32m exit - </a:t>
            </a:r>
            <a:r>
              <a:rPr lang="en-AU" sz="2000" dirty="0" smtClean="0"/>
              <a:t>Cameron Systems start-up, Global Head of Architecture</a:t>
            </a:r>
            <a:endParaRPr lang="en-AU" sz="2000" b="1" dirty="0" smtClean="0"/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25% ASX, &gt; 2% global trades use his software</a:t>
            </a:r>
            <a:endParaRPr lang="en-AU" sz="2000" dirty="0" smtClean="0"/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BSc Hons (1</a:t>
            </a:r>
            <a:r>
              <a:rPr lang="en-AU" sz="2000" baseline="30000" dirty="0" smtClean="0"/>
              <a:t>st</a:t>
            </a:r>
            <a:r>
              <a:rPr lang="en-AU" sz="2000" dirty="0" smtClean="0"/>
              <a:t>), MSc </a:t>
            </a:r>
          </a:p>
          <a:p>
            <a:pPr marL="1152525" lvl="1" indent="-342900" algn="ctr">
              <a:buNone/>
              <a:tabLst>
                <a:tab pos="1438275" algn="l"/>
              </a:tabLst>
            </a:pPr>
            <a:r>
              <a:rPr lang="en-AU" sz="4300" dirty="0" smtClean="0">
                <a:latin typeface="+mj-lt"/>
                <a:ea typeface="+mj-ea"/>
                <a:cs typeface="+mj-cs"/>
              </a:rPr>
              <a:t>Key Hires</a:t>
            </a:r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Channel sales expert </a:t>
            </a:r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Software developer</a:t>
            </a:r>
          </a:p>
          <a:p>
            <a:pPr marL="1152525" lvl="1" indent="-342900">
              <a:buFont typeface="Wingdings" pitchFamily="2" charset="2"/>
              <a:buChar char="ü"/>
              <a:tabLst>
                <a:tab pos="1438275" algn="l"/>
              </a:tabLst>
            </a:pPr>
            <a:r>
              <a:rPr lang="en-AU" sz="2000" dirty="0" smtClean="0"/>
              <a:t>Contract channel marketer</a:t>
            </a:r>
            <a:br>
              <a:rPr lang="en-AU" sz="2000" dirty="0" smtClean="0"/>
            </a:br>
            <a:endParaRPr lang="en-AU" sz="2800" dirty="0" smtClean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Vanessa\Dropbox\Hugh Vanessa (1)\Vanessa Coporate Photo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68760"/>
            <a:ext cx="864096" cy="962905"/>
          </a:xfrm>
          <a:prstGeom prst="rect">
            <a:avLst/>
          </a:prstGeom>
          <a:noFill/>
        </p:spPr>
      </p:pic>
      <p:pic>
        <p:nvPicPr>
          <p:cNvPr id="1029" name="Picture 5" descr="C:\Users\Vanessa\Dropbox\Hugh Vanessa (1)\HughPhoto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2800"/>
            <a:ext cx="781050" cy="7810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4995</TotalTime>
  <Words>426</Words>
  <Application>Microsoft Office PowerPoint</Application>
  <PresentationFormat>On-screen Show (4:3)</PresentationFormat>
  <Paragraphs>96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Backup has been done … right?</vt:lpstr>
      <vt:lpstr>Disrupting</vt:lpstr>
      <vt:lpstr>Slide 4</vt:lpstr>
      <vt:lpstr>Slide 5</vt:lpstr>
      <vt:lpstr>Slide 6</vt:lpstr>
      <vt:lpstr>Slide 7</vt:lpstr>
      <vt:lpstr>Slide 8</vt:lpstr>
      <vt:lpstr>Executive Team</vt:lpstr>
      <vt:lpstr>Accomplishments &amp; Milestones</vt:lpstr>
      <vt:lpstr>Exit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Hugh Emberson</dc:creator>
  <cp:lastModifiedBy>Vanessa</cp:lastModifiedBy>
  <cp:revision>200</cp:revision>
  <cp:lastPrinted>2013-04-02T07:35:45Z</cp:lastPrinted>
  <dcterms:created xsi:type="dcterms:W3CDTF">2006-08-16T00:00:00Z</dcterms:created>
  <dcterms:modified xsi:type="dcterms:W3CDTF">2013-04-15T07:09:39Z</dcterms:modified>
</cp:coreProperties>
</file>